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306843-8040-4714-B708-DC575F0D1676}">
  <a:tblStyle styleId="{DF306843-8040-4714-B708-DC575F0D16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slide" Target="slides/slide41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82ab69607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82ab69607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82ab69607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82ab69607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82ab69607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82ab69607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82ab69607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82ab69607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82ab69607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82ab69607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82ab69607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82ab69607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82ab69607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82ab69607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82ab69607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82ab69607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82ab69607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82ab69607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82ab69607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82ab69607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82ab6960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82ab6960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82ab69607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82ab69607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82ab69607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b82ab69607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82ab69607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82ab69607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82ab69607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82ab69607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82ab69607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82ab69607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82ab69607_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b82ab69607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82ab69607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b82ab69607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82ab69607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82ab69607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82ab69607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82ab69607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82ab69607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82ab69607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82ab6960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82ab6960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82ab69607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82ab69607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82ab69607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82ab69607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82ab69607_1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82ab69607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82ab69607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82ab69607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82ab69607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82ab69607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82ab69607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82ab69607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82ab69607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b82ab69607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82ab69607_1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b82ab69607_1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b82ab69607_1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b82ab69607_1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b82ab69607_1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b82ab69607_1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82ab6960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82ab6960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b82ab69607_1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b82ab69607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82ab69607_1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82ab69607_1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82ab6960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82ab6960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82ab69607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82ab69607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82ab6960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82ab6960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82ab6960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82ab6960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82ab69607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82ab69607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es.wikipedia.org/wiki/Lenguaje_de_dominio_espec%C3%ADfico" TargetMode="External"/><Relationship Id="rId5" Type="http://schemas.openxmlformats.org/officeDocument/2006/relationships/hyperlink" Target="https://es.wikipedia.org/wiki/Sistema_de_gesti%C3%B3n_de_bases_de_datos_relacionale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53.png"/><Relationship Id="rId6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Relationship Id="rId4" Type="http://schemas.openxmlformats.org/officeDocument/2006/relationships/image" Target="../media/image48.png"/><Relationship Id="rId5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51.png"/><Relationship Id="rId6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5" Type="http://schemas.openxmlformats.org/officeDocument/2006/relationships/hyperlink" Target="https://www.postgresql.org/docs/9.1/functions-datetime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ggrothendieck/sqldf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2483702" y="886075"/>
            <a:ext cx="6660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Data Science for Business</a:t>
            </a:r>
            <a:endParaRPr sz="32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519075" y="2731700"/>
            <a:ext cx="6327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Módulo 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3800" y="3098224"/>
            <a:ext cx="1252875" cy="12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217775" y="223000"/>
            <a:ext cx="32205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DISTINCT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819150" y="841900"/>
            <a:ext cx="55482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1425"/>
              <a:t>También podemos sumar variables </a:t>
            </a:r>
            <a:r>
              <a:rPr lang="en" sz="1425"/>
              <a:t>separándolas</a:t>
            </a:r>
            <a:r>
              <a:rPr lang="en" sz="1425"/>
              <a:t> con comas (“,”)</a:t>
            </a:r>
            <a:endParaRPr sz="1425"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0" y="1684925"/>
            <a:ext cx="3715675" cy="310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3981275" y="1956150"/>
            <a:ext cx="281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SELECT DISTINCT country, continent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FROM gapminder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4301575" y="2617725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585" y="1684924"/>
            <a:ext cx="1966665" cy="31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217775" y="223000"/>
            <a:ext cx="32205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819150" y="841900"/>
            <a:ext cx="45933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400"/>
              <a:t>WHERE nos permite filtrar registros según condiciones</a:t>
            </a:r>
            <a:endParaRPr sz="1400"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75" y="1692000"/>
            <a:ext cx="3715675" cy="310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3933450" y="1443000"/>
            <a:ext cx="281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SELECT *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FROM gapminder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WHERE country = “Argentina”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4126100" y="22743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450" y="2182338"/>
            <a:ext cx="3220500" cy="2120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217775" y="223000"/>
            <a:ext cx="47913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de Comparación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819150" y="841900"/>
            <a:ext cx="45933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400"/>
              <a:t>Permiten realizar comparaciones entre valores</a:t>
            </a:r>
            <a:endParaRPr sz="1400"/>
          </a:p>
        </p:txBody>
      </p:sp>
      <p:graphicFrame>
        <p:nvGraphicFramePr>
          <p:cNvPr id="159" name="Google Shape;159;p24"/>
          <p:cNvGraphicFramePr/>
          <p:nvPr/>
        </p:nvGraphicFramePr>
        <p:xfrm>
          <a:off x="952500" y="189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{DF306843-8040-4714-B708-DC575F0D1676}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Igual a 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Mayor a 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Menor a 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Mayor o igual a 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Menor o igual a 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igual a 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AND, OR y NOT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51250" y="841900"/>
            <a:ext cx="63549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Permiten agrupar condiciones, se suelen usar dentro del WHERE statement:</a:t>
            </a:r>
            <a:endParaRPr sz="1400"/>
          </a:p>
        </p:txBody>
      </p:sp>
      <p:graphicFrame>
        <p:nvGraphicFramePr>
          <p:cNvPr id="166" name="Google Shape;166;p25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{DF306843-8040-4714-B708-DC575F0D1676}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Muestra los registros si se cumplen todas las condiciones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Muestra los registros si se cumple alguna de las restricciones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Muestra los registros si no se cumple una condición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AND, OR y NOT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819150" y="841900"/>
            <a:ext cx="6171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Consultemos todos los datos de los países de América en el año 2002</a:t>
            </a:r>
            <a:endParaRPr sz="1400"/>
          </a:p>
        </p:txBody>
      </p:sp>
      <p:sp>
        <p:nvSpPr>
          <p:cNvPr id="173" name="Google Shape;173;p26"/>
          <p:cNvSpPr txBox="1"/>
          <p:nvPr/>
        </p:nvSpPr>
        <p:spPr>
          <a:xfrm>
            <a:off x="733875" y="2002600"/>
            <a:ext cx="281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SELECT *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FROM gapminder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WHERE continent = “Americas” AND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	Year = 2002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6"/>
          <p:cNvSpPr/>
          <p:nvPr/>
        </p:nvSpPr>
        <p:spPr>
          <a:xfrm>
            <a:off x="1054175" y="30493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955" y="1819350"/>
            <a:ext cx="3922927" cy="31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AND, OR y NOT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73425" y="778225"/>
            <a:ext cx="35391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Y si nos consultan algo más complejo???</a:t>
            </a:r>
            <a:endParaRPr sz="1400"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9675" y="2776500"/>
            <a:ext cx="1591876" cy="20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/>
          <p:nvPr/>
        </p:nvSpPr>
        <p:spPr>
          <a:xfrm>
            <a:off x="2186200" y="2320600"/>
            <a:ext cx="2957400" cy="2610000"/>
          </a:xfrm>
          <a:prstGeom prst="wedgeEllipseCallout">
            <a:avLst>
              <a:gd fmla="val -58407" name="adj1"/>
              <a:gd fmla="val 986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Quiero todos los países de América que en 2007 hayan tenido una esperanza de vida mayor a 75 años o un PBI per cápita mayor a 15k USD. Adicionalmente no deben aparecer si la esperanza de vida es menor a 77 años y tienen menos de 4 millones de habitantes</a:t>
            </a:r>
            <a:endParaRPr sz="1200"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575" y="2652900"/>
            <a:ext cx="1891370" cy="23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/>
          <p:nvPr/>
        </p:nvSpPr>
        <p:spPr>
          <a:xfrm>
            <a:off x="3679050" y="581100"/>
            <a:ext cx="4797000" cy="2157900"/>
          </a:xfrm>
          <a:prstGeom prst="wedgeEllipseCallout">
            <a:avLst>
              <a:gd fmla="val 22957" name="adj1"/>
              <a:gd fmla="val 5073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country</a:t>
            </a:r>
            <a:br>
              <a:rPr lang="en" sz="1200"/>
            </a:br>
            <a:r>
              <a:rPr lang="en" sz="1200"/>
              <a:t>FROM gapminder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(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continent = 'Americas' AND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year = 2007 AND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(lifeExp &gt; 75 OR gdpPercap</a:t>
            </a:r>
            <a:r>
              <a:rPr lang="en" sz="1200"/>
              <a:t> &gt; </a:t>
            </a:r>
            <a:r>
              <a:rPr lang="en" sz="1200"/>
              <a:t>15000) AND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NOT (lifeExp &lt; 77 AND pop &lt;4000000)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775" y="3071013"/>
            <a:ext cx="1099575" cy="18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</a:t>
            </a:r>
            <a:endParaRPr/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822575" y="841900"/>
            <a:ext cx="6171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Patrón para precisar patrones dentro dentro de un WHERE statement</a:t>
            </a:r>
            <a:endParaRPr sz="1400"/>
          </a:p>
        </p:txBody>
      </p:sp>
      <p:graphicFrame>
        <p:nvGraphicFramePr>
          <p:cNvPr id="193" name="Google Shape;193;p28"/>
          <p:cNvGraphicFramePr/>
          <p:nvPr/>
        </p:nvGraphicFramePr>
        <p:xfrm>
          <a:off x="497125" y="120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{DF306843-8040-4714-B708-DC575F0D1676}</a:tableStyleId>
              </a:tblPr>
              <a:tblGrid>
                <a:gridCol w="2114000"/>
                <a:gridCol w="57971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WHERE </a:t>
                      </a:r>
                      <a:r>
                        <a:rPr i="1" lang="en"/>
                        <a:t>x</a:t>
                      </a:r>
                      <a:r>
                        <a:rPr lang="en"/>
                        <a:t> LIKE ‘a%’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Busca en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todos los valores que empiezan con ‘a’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WHERE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LIKE ‘%a’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Busca en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todos los valores que terminan con ‘a’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WHERE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LIKE ‘%ac%’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Busca en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todos los valores que contienen ‘ac’ en cualquier posición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WHERE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LIKE ‘_b%’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Busca en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todos los valores que contienen ‘b’ en la segunda posición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WHERE </a:t>
                      </a:r>
                      <a:r>
                        <a:rPr i="1" lang="en"/>
                        <a:t>x</a:t>
                      </a:r>
                      <a:r>
                        <a:rPr lang="en"/>
                        <a:t> LIKE ‘a_%’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Busca en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todos los valores que empiezan con ‘a’ y tienen al menos 2 caracteres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WHERE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LIKE ‘a__%’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Busca en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todos los valores que empiezan con ‘a’ y tienen al menos 3 caracteres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WHERE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LIKE ‘a%z’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Busca en </a:t>
                      </a:r>
                      <a:r>
                        <a:rPr i="1" lang="en"/>
                        <a:t>x </a:t>
                      </a:r>
                      <a:r>
                        <a:rPr lang="en"/>
                        <a:t>todos los valores que empiezan con ‘a’ y terminan con ‘z’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819150" y="841900"/>
            <a:ext cx="6171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430"/>
              <a:t>Identifiquemos todos los países que empiezan y terminan con “a”</a:t>
            </a:r>
            <a:endParaRPr sz="1430"/>
          </a:p>
        </p:txBody>
      </p:sp>
      <p:sp>
        <p:nvSpPr>
          <p:cNvPr id="200" name="Google Shape;200;p29"/>
          <p:cNvSpPr txBox="1"/>
          <p:nvPr/>
        </p:nvSpPr>
        <p:spPr>
          <a:xfrm>
            <a:off x="733875" y="2002600"/>
            <a:ext cx="281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SELECT DISTINCT country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FROM gapminder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WHERE country LIKE ‘a%a’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1054175" y="30493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100" y="1752600"/>
            <a:ext cx="117157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By</a:t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259850" y="700400"/>
            <a:ext cx="70908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Sirve para ordenar los datos de acuerdo a los valores de una o múltiples variables  (ASC|DESC)</a:t>
            </a:r>
            <a:endParaRPr sz="1400"/>
          </a:p>
        </p:txBody>
      </p:sp>
      <p:sp>
        <p:nvSpPr>
          <p:cNvPr id="209" name="Google Shape;209;p30"/>
          <p:cNvSpPr txBox="1"/>
          <p:nvPr/>
        </p:nvSpPr>
        <p:spPr>
          <a:xfrm>
            <a:off x="259850" y="1391500"/>
            <a:ext cx="334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*</a:t>
            </a:r>
            <a:br>
              <a:rPr lang="en" sz="1200"/>
            </a:br>
            <a:r>
              <a:rPr lang="en" sz="1200"/>
              <a:t>FROM gapminder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year = 2002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ORDER BY continent, gdpPercap DESC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LIMIT 5</a:t>
            </a:r>
            <a:endParaRPr sz="1200"/>
          </a:p>
        </p:txBody>
      </p:sp>
      <p:sp>
        <p:nvSpPr>
          <p:cNvPr id="210" name="Google Shape;210;p30"/>
          <p:cNvSpPr/>
          <p:nvPr/>
        </p:nvSpPr>
        <p:spPr>
          <a:xfrm>
            <a:off x="2695550" y="24997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650" y="1574450"/>
            <a:ext cx="4505325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050" y="3251100"/>
            <a:ext cx="4502713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259850" y="3312625"/>
            <a:ext cx="35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*</a:t>
            </a:r>
            <a:br>
              <a:rPr lang="en" sz="1200"/>
            </a:br>
            <a:r>
              <a:rPr lang="en" sz="1200"/>
              <a:t>FROM gapminder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year = 2002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ORDER BY continent DESC, gdpPercap DESC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LIMIT 5</a:t>
            </a:r>
            <a:endParaRPr sz="1200"/>
          </a:p>
        </p:txBody>
      </p:sp>
      <p:sp>
        <p:nvSpPr>
          <p:cNvPr id="214" name="Google Shape;214;p30"/>
          <p:cNvSpPr/>
          <p:nvPr/>
        </p:nvSpPr>
        <p:spPr>
          <a:xfrm>
            <a:off x="2614475" y="4420825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</a:t>
            </a:r>
            <a:r>
              <a:rPr lang="en"/>
              <a:t>By</a:t>
            </a: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361950" y="841900"/>
            <a:ext cx="66024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400"/>
              <a:t>Sirve para agrupar datos y luego resumirlos a través de funciones de agregación</a:t>
            </a:r>
            <a:endParaRPr sz="1400"/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775" y="1227775"/>
            <a:ext cx="4674461" cy="35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410350" y="704825"/>
            <a:ext cx="1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Qué es?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75" y="1166525"/>
            <a:ext cx="22479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138850" y="2492550"/>
            <a:ext cx="2759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Es un lenguaje empleado para: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Guardar datos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Manipular datos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Consumir datos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582350" y="1438050"/>
            <a:ext cx="63249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202122"/>
                </a:solidFill>
                <a:highlight>
                  <a:srgbClr val="FFFFFF"/>
                </a:highlight>
              </a:rPr>
              <a:t>“SQL es un </a:t>
            </a:r>
            <a:r>
              <a:rPr b="1" lang="en" sz="1250">
                <a:solidFill>
                  <a:srgbClr val="202122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lenguaje de dominio específico</a:t>
            </a:r>
            <a:r>
              <a:rPr b="1" lang="en" sz="1250">
                <a:solidFill>
                  <a:srgbClr val="202122"/>
                </a:solidFill>
                <a:highlight>
                  <a:srgbClr val="FFFFFF"/>
                </a:highlight>
              </a:rPr>
              <a:t>, diseñado para administrar, y recuperar información de </a:t>
            </a:r>
            <a:r>
              <a:rPr b="1" lang="en" sz="1250">
                <a:solidFill>
                  <a:srgbClr val="202122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sistemas de gestión de bases de datos relacionales</a:t>
            </a:r>
            <a:r>
              <a:rPr b="1" lang="en" sz="1600">
                <a:solidFill>
                  <a:srgbClr val="202122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1" sz="1600">
              <a:solidFill>
                <a:srgbClr val="2021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By - </a:t>
            </a:r>
            <a:r>
              <a:rPr lang="en"/>
              <a:t>Aggregate</a:t>
            </a:r>
            <a:r>
              <a:rPr lang="en"/>
              <a:t> functions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819150" y="841900"/>
            <a:ext cx="6171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Resumen múltiples valores en uno solo</a:t>
            </a:r>
            <a:endParaRPr sz="1400"/>
          </a:p>
        </p:txBody>
      </p:sp>
      <p:graphicFrame>
        <p:nvGraphicFramePr>
          <p:cNvPr id="228" name="Google Shape;228;p32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{DF306843-8040-4714-B708-DC575F0D1676}</a:tableStyleId>
              </a:tblPr>
              <a:tblGrid>
                <a:gridCol w="2211575"/>
                <a:gridCol w="5027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Devuelve la cantidad de filas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Devuelve el mayor valor de una columna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Devuelve el menor valor de una columna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SUM()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Devuelve la suma total de una columna numérica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AVG()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Devuelve la media aritmética de una columna numérica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389125" y="731300"/>
            <a:ext cx="47472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Cuál fue la población total por Continente en 2002 y cuántos países fueron tenidos en cuenta?</a:t>
            </a:r>
            <a:endParaRPr sz="1400"/>
          </a:p>
        </p:txBody>
      </p:sp>
      <p:sp>
        <p:nvSpPr>
          <p:cNvPr id="234" name="Google Shape;234;p33"/>
          <p:cNvSpPr txBox="1"/>
          <p:nvPr/>
        </p:nvSpPr>
        <p:spPr>
          <a:xfrm>
            <a:off x="465400" y="1327825"/>
            <a:ext cx="334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continent, year,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sum(pop) as tot_pop,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count(*) as q_countries</a:t>
            </a:r>
            <a:br>
              <a:rPr lang="en" sz="1200"/>
            </a:br>
            <a:r>
              <a:rPr lang="en" sz="1200"/>
              <a:t>FROM gapminder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year = 2002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GROUP BY continent</a:t>
            </a:r>
            <a:endParaRPr sz="1200"/>
          </a:p>
        </p:txBody>
      </p:sp>
      <p:sp>
        <p:nvSpPr>
          <p:cNvPr id="235" name="Google Shape;235;p33"/>
          <p:cNvSpPr/>
          <p:nvPr/>
        </p:nvSpPr>
        <p:spPr>
          <a:xfrm>
            <a:off x="3141275" y="1797475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3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By - Aggregate functions</a:t>
            </a:r>
            <a:endParaRPr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213" y="1600250"/>
            <a:ext cx="3429000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>
            <p:ph idx="1" type="body"/>
          </p:nvPr>
        </p:nvSpPr>
        <p:spPr>
          <a:xfrm>
            <a:off x="289300" y="2842325"/>
            <a:ext cx="3594900" cy="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Y si sólo nos interesan los continentes con 30 o más países para la query anterior?</a:t>
            </a:r>
            <a:endParaRPr sz="1400"/>
          </a:p>
        </p:txBody>
      </p:sp>
      <p:sp>
        <p:nvSpPr>
          <p:cNvPr id="239" name="Google Shape;239;p33"/>
          <p:cNvSpPr txBox="1"/>
          <p:nvPr/>
        </p:nvSpPr>
        <p:spPr>
          <a:xfrm>
            <a:off x="465400" y="3606475"/>
            <a:ext cx="334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continent, year,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sum(pop) as tot_pop,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count(*) as q_countries</a:t>
            </a:r>
            <a:br>
              <a:rPr lang="en" sz="1200"/>
            </a:br>
            <a:r>
              <a:rPr lang="en" sz="1200"/>
              <a:t>FROM gapminder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year = 2002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GROUP BY continent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HAVING </a:t>
            </a:r>
            <a:r>
              <a:rPr lang="en" sz="1200"/>
              <a:t>count(*) &gt; 30</a:t>
            </a:r>
            <a:endParaRPr sz="1200"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225" y="3606475"/>
            <a:ext cx="3343275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/>
          <p:nvPr/>
        </p:nvSpPr>
        <p:spPr>
          <a:xfrm>
            <a:off x="3084675" y="3873125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Algunos Operadores más </a:t>
            </a:r>
            <a:endParaRPr/>
          </a:p>
        </p:txBody>
      </p:sp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819150" y="841900"/>
            <a:ext cx="6171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Se usan dentro del WHERE statement</a:t>
            </a:r>
            <a:endParaRPr sz="1400"/>
          </a:p>
        </p:txBody>
      </p:sp>
      <p:graphicFrame>
        <p:nvGraphicFramePr>
          <p:cNvPr id="248" name="Google Shape;248;p3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{DF306843-8040-4714-B708-DC575F0D1676}</a:tableStyleId>
              </a:tblPr>
              <a:tblGrid>
                <a:gridCol w="3463850"/>
                <a:gridCol w="3775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Atajo para múltiples </a:t>
                      </a:r>
                      <a:r>
                        <a:rPr i="1" lang="en"/>
                        <a:t>or</a:t>
                      </a:r>
                      <a:endParaRPr i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Ej: WHERE edad IN (25,26,27,28)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BETWEEN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Permite elegir valores en un rango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Ej:WHERE year BETWEEN 2002 AND 2010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Algunos Operadores más </a:t>
            </a:r>
            <a:endParaRPr/>
          </a:p>
        </p:txBody>
      </p:sp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819150" y="841900"/>
            <a:ext cx="54918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En qué observaciones Argentina, Chile y Brasil tuvieron por primera vez una esperanza de vida de entre 70 y 80 años?</a:t>
            </a:r>
            <a:endParaRPr sz="1400"/>
          </a:p>
        </p:txBody>
      </p:sp>
      <p:sp>
        <p:nvSpPr>
          <p:cNvPr id="255" name="Google Shape;255;p35"/>
          <p:cNvSpPr txBox="1"/>
          <p:nvPr/>
        </p:nvSpPr>
        <p:spPr>
          <a:xfrm>
            <a:off x="217775" y="1833000"/>
            <a:ext cx="334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*</a:t>
            </a:r>
            <a:br>
              <a:rPr lang="en" sz="1200"/>
            </a:br>
            <a:r>
              <a:rPr lang="en" sz="1200"/>
              <a:t>FROM gapminder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lifeExp BETWEEN 70 AND 80 AND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Country in (‘Argentina’, ‘Chile’, ‘Brazil’)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GROUP BY country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HAVING(year = MIN(year))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6" name="Google Shape;256;p35"/>
          <p:cNvSpPr/>
          <p:nvPr/>
        </p:nvSpPr>
        <p:spPr>
          <a:xfrm>
            <a:off x="3128700" y="2722375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475" y="2445563"/>
            <a:ext cx="4108625" cy="9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JOINS</a:t>
            </a:r>
            <a:endParaRPr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475" y="222863"/>
            <a:ext cx="6644349" cy="46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/>
          <p:nvPr/>
        </p:nvSpPr>
        <p:spPr>
          <a:xfrm>
            <a:off x="1012475" y="4725950"/>
            <a:ext cx="3735600" cy="19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JOINS</a:t>
            </a:r>
            <a:endParaRPr/>
          </a:p>
        </p:txBody>
      </p:sp>
      <p:graphicFrame>
        <p:nvGraphicFramePr>
          <p:cNvPr id="270" name="Google Shape;270;p37"/>
          <p:cNvGraphicFramePr/>
          <p:nvPr/>
        </p:nvGraphicFramePr>
        <p:xfrm>
          <a:off x="952500" y="165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{DF306843-8040-4714-B708-DC575F0D1676}</a:tableStyleId>
              </a:tblPr>
              <a:tblGrid>
                <a:gridCol w="1626475"/>
                <a:gridCol w="1394275"/>
                <a:gridCol w="4610900"/>
              </a:tblGrid>
              <a:tr h="396200"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/>
                      </a:br>
                      <a:br>
                        <a:rPr lang="en"/>
                      </a:br>
                      <a:br>
                        <a:rPr lang="en"/>
                      </a:br>
                      <a:r>
                        <a:rPr lang="en"/>
                        <a:t>Mutating Joins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Left Join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Tabla de la izquierda y matcheos de la derecha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Right Join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Tabla de la derecha y matcheos de la izquierda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Full Outer Join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Todos los registros de ambas tablas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Inner Join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Solo matcheos de ambas tablas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07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/>
                      </a:br>
                      <a:r>
                        <a:rPr lang="en"/>
                        <a:t>Filtering Joins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Semi Join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Filtro tabla de la izquierda con matcheos de la derecha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1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Anti Join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Filtro tabla de la izquierda con unmatchs de la derecha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1" name="Google Shape;271;p37"/>
          <p:cNvSpPr/>
          <p:nvPr/>
        </p:nvSpPr>
        <p:spPr>
          <a:xfrm>
            <a:off x="1315950" y="4726075"/>
            <a:ext cx="3735600" cy="19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</a:t>
            </a:r>
            <a:endParaRPr/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675" y="700675"/>
            <a:ext cx="5329066" cy="399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75" y="720025"/>
            <a:ext cx="6966300" cy="41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9025" y="2055413"/>
            <a:ext cx="2427225" cy="11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Tablas para joins</a:t>
            </a:r>
            <a:endParaRPr/>
          </a:p>
        </p:txBody>
      </p:sp>
      <p:sp>
        <p:nvSpPr>
          <p:cNvPr id="290" name="Google Shape;290;p40"/>
          <p:cNvSpPr txBox="1"/>
          <p:nvPr>
            <p:ph type="title"/>
          </p:nvPr>
        </p:nvSpPr>
        <p:spPr>
          <a:xfrm>
            <a:off x="1008475" y="1005075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nycflights13.</a:t>
            </a:r>
            <a:r>
              <a:rPr lang="en"/>
              <a:t>planes</a:t>
            </a:r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150" y="1481100"/>
            <a:ext cx="61912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338" y="1670250"/>
            <a:ext cx="67913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Tablas para joins</a:t>
            </a:r>
            <a:endParaRPr/>
          </a:p>
        </p:txBody>
      </p:sp>
      <p:sp>
        <p:nvSpPr>
          <p:cNvPr id="298" name="Google Shape;298;p41"/>
          <p:cNvSpPr txBox="1"/>
          <p:nvPr>
            <p:ph type="title"/>
          </p:nvPr>
        </p:nvSpPr>
        <p:spPr>
          <a:xfrm>
            <a:off x="1008475" y="1005075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nycflights13.flights</a:t>
            </a:r>
            <a:endParaRPr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88" y="1756525"/>
            <a:ext cx="8627623" cy="17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2375" y="1623975"/>
            <a:ext cx="733425" cy="1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03625" y="201775"/>
            <a:ext cx="45789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Bases de datos relacionales (ejemplo veterinaria)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75" y="1181575"/>
            <a:ext cx="8318999" cy="39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Relacional</a:t>
            </a:r>
            <a:endParaRPr/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238" y="1054138"/>
            <a:ext cx="275272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</a:t>
            </a:r>
            <a:r>
              <a:rPr lang="en"/>
              <a:t>Join</a:t>
            </a:r>
            <a:endParaRPr/>
          </a:p>
        </p:txBody>
      </p:sp>
      <p:sp>
        <p:nvSpPr>
          <p:cNvPr id="312" name="Google Shape;312;p43"/>
          <p:cNvSpPr txBox="1"/>
          <p:nvPr>
            <p:ph idx="1" type="body"/>
          </p:nvPr>
        </p:nvSpPr>
        <p:spPr>
          <a:xfrm>
            <a:off x="819150" y="841900"/>
            <a:ext cx="81378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Busquemos la/s empresa/s (carrier) de cada avión!</a:t>
            </a:r>
            <a:endParaRPr/>
          </a:p>
        </p:txBody>
      </p:sp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26900"/>
            <a:ext cx="1775800" cy="11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150" y="1737200"/>
            <a:ext cx="5536175" cy="21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3"/>
          <p:cNvSpPr txBox="1"/>
          <p:nvPr/>
        </p:nvSpPr>
        <p:spPr>
          <a:xfrm>
            <a:off x="217775" y="1833000"/>
            <a:ext cx="2152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t1.*, 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t2.carrier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planes t1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LEFT JOIN flights t2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t1.tailnum = t2.tailnum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8375" y="1602263"/>
            <a:ext cx="1419325" cy="19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4375" y="1565200"/>
            <a:ext cx="742950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Join + Subqueries</a:t>
            </a:r>
            <a:endParaRPr/>
          </a:p>
        </p:txBody>
      </p:sp>
      <p:sp>
        <p:nvSpPr>
          <p:cNvPr id="323" name="Google Shape;323;p44"/>
          <p:cNvSpPr txBox="1"/>
          <p:nvPr>
            <p:ph idx="1" type="body"/>
          </p:nvPr>
        </p:nvSpPr>
        <p:spPr>
          <a:xfrm>
            <a:off x="182400" y="841900"/>
            <a:ext cx="81378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Busquemos la/s empresa/s (carrier) de cada avión con subqueries!</a:t>
            </a:r>
            <a:endParaRPr/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26900"/>
            <a:ext cx="1775800" cy="11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4"/>
          <p:cNvSpPr txBox="1"/>
          <p:nvPr/>
        </p:nvSpPr>
        <p:spPr>
          <a:xfrm>
            <a:off x="217775" y="1833000"/>
            <a:ext cx="311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t1.*, 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t2.carrier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</a:t>
            </a:r>
            <a:r>
              <a:rPr lang="en" sz="1200"/>
              <a:t>planes </a:t>
            </a:r>
            <a:r>
              <a:rPr lang="en" sz="1200"/>
              <a:t>t1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LEFT JOIN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 DISTINCT tailnum, carrier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flights) </a:t>
            </a:r>
            <a:r>
              <a:rPr lang="en" sz="1200"/>
              <a:t> t2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t1.tailnum = t2.tailnum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26" name="Google Shape;32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550" y="1745400"/>
            <a:ext cx="5506825" cy="210989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/>
          <p:nvPr/>
        </p:nvSpPr>
        <p:spPr>
          <a:xfrm>
            <a:off x="1053425" y="33673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6850" y="3669800"/>
            <a:ext cx="2719925" cy="1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3250" y="1613850"/>
            <a:ext cx="619125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Inner Join</a:t>
            </a:r>
            <a:endParaRPr/>
          </a:p>
        </p:txBody>
      </p:sp>
      <p:sp>
        <p:nvSpPr>
          <p:cNvPr id="335" name="Google Shape;335;p45"/>
          <p:cNvSpPr txBox="1"/>
          <p:nvPr>
            <p:ph idx="1" type="body"/>
          </p:nvPr>
        </p:nvSpPr>
        <p:spPr>
          <a:xfrm>
            <a:off x="217775" y="841900"/>
            <a:ext cx="59658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Busquemos la/s empresa/s (carrier) de cada avión! Sólo registros completos si aparecen en ambas tablas</a:t>
            </a:r>
            <a:endParaRPr sz="1400"/>
          </a:p>
        </p:txBody>
      </p:sp>
      <p:pic>
        <p:nvPicPr>
          <p:cNvPr id="336" name="Google Shape;3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8400"/>
            <a:ext cx="1252175" cy="13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5"/>
          <p:cNvSpPr txBox="1"/>
          <p:nvPr/>
        </p:nvSpPr>
        <p:spPr>
          <a:xfrm>
            <a:off x="217775" y="1833000"/>
            <a:ext cx="311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t1.*, 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t2.carrier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planes t1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INNER JOIN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 DISTINCT tailnum, carrier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flights)  t2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t1.tailnum = t2.tailnum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38" name="Google Shape;338;p45"/>
          <p:cNvSpPr/>
          <p:nvPr/>
        </p:nvSpPr>
        <p:spPr>
          <a:xfrm>
            <a:off x="1053425" y="33673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925" y="1828100"/>
            <a:ext cx="5506825" cy="2109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8625" y="1696550"/>
            <a:ext cx="619125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Outer </a:t>
            </a:r>
            <a:r>
              <a:rPr lang="en"/>
              <a:t>Join</a:t>
            </a:r>
            <a:endParaRPr/>
          </a:p>
        </p:txBody>
      </p:sp>
      <p:sp>
        <p:nvSpPr>
          <p:cNvPr id="346" name="Google Shape;346;p46"/>
          <p:cNvSpPr txBox="1"/>
          <p:nvPr>
            <p:ph idx="1" type="body"/>
          </p:nvPr>
        </p:nvSpPr>
        <p:spPr>
          <a:xfrm>
            <a:off x="217775" y="650875"/>
            <a:ext cx="7380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Busquemos la/s empresa/s (carrier) de cada avión!</a:t>
            </a:r>
            <a:br>
              <a:rPr lang="en" sz="1400"/>
            </a:br>
            <a:r>
              <a:rPr lang="en" sz="1400"/>
              <a:t> Sumemos los datos de aviones que no tenemos en </a:t>
            </a:r>
            <a:r>
              <a:rPr i="1" lang="en" sz="1400"/>
              <a:t>planes </a:t>
            </a:r>
            <a:r>
              <a:rPr lang="en" sz="1400"/>
              <a:t>si los hay</a:t>
            </a:r>
            <a:endParaRPr sz="1400"/>
          </a:p>
        </p:txBody>
      </p:sp>
      <p:pic>
        <p:nvPicPr>
          <p:cNvPr id="347" name="Google Shape;3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43350"/>
            <a:ext cx="1967400" cy="10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6"/>
          <p:cNvSpPr txBox="1"/>
          <p:nvPr/>
        </p:nvSpPr>
        <p:spPr>
          <a:xfrm>
            <a:off x="217775" y="1833000"/>
            <a:ext cx="311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t1.*, 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t2.carrier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planes t1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FULL OUTER JOIN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 DISTINCT tailnum, carrier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flights)  t2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t1.tailnum = t2.tailnum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9" name="Google Shape;349;p46"/>
          <p:cNvSpPr/>
          <p:nvPr/>
        </p:nvSpPr>
        <p:spPr>
          <a:xfrm>
            <a:off x="1053425" y="33673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9800" y="1726175"/>
            <a:ext cx="4631450" cy="314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3075" y="1583300"/>
            <a:ext cx="638175" cy="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</a:t>
            </a:r>
            <a:r>
              <a:rPr lang="en"/>
              <a:t> Join</a:t>
            </a:r>
            <a:endParaRPr/>
          </a:p>
        </p:txBody>
      </p:sp>
      <p:sp>
        <p:nvSpPr>
          <p:cNvPr id="357" name="Google Shape;357;p47"/>
          <p:cNvSpPr txBox="1"/>
          <p:nvPr>
            <p:ph idx="1" type="body"/>
          </p:nvPr>
        </p:nvSpPr>
        <p:spPr>
          <a:xfrm>
            <a:off x="466950" y="841900"/>
            <a:ext cx="66930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Filtremos nuestra tabla de aviones con los aviones que aparecen en los vuelos</a:t>
            </a:r>
            <a:endParaRPr sz="1400"/>
          </a:p>
        </p:txBody>
      </p:sp>
      <p:pic>
        <p:nvPicPr>
          <p:cNvPr id="358" name="Google Shape;3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38000"/>
            <a:ext cx="1544975" cy="12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7"/>
          <p:cNvSpPr txBox="1"/>
          <p:nvPr/>
        </p:nvSpPr>
        <p:spPr>
          <a:xfrm>
            <a:off x="217775" y="1833000"/>
            <a:ext cx="3114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t1.*, 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t2.carrier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planes t1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LEFT JOIN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 DISTINCT tailnum, carrier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flights)  t2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t1.tailnum = t2.tailnum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t2.tailnum IS NOT NULL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0" name="Google Shape;360;p47"/>
          <p:cNvSpPr/>
          <p:nvPr/>
        </p:nvSpPr>
        <p:spPr>
          <a:xfrm>
            <a:off x="1053425" y="33673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925" y="1828100"/>
            <a:ext cx="5506825" cy="2109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8625" y="1696550"/>
            <a:ext cx="619125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 </a:t>
            </a:r>
            <a:r>
              <a:rPr lang="en"/>
              <a:t>Join</a:t>
            </a:r>
            <a:endParaRPr/>
          </a:p>
        </p:txBody>
      </p:sp>
      <p:sp>
        <p:nvSpPr>
          <p:cNvPr id="368" name="Google Shape;368;p48"/>
          <p:cNvSpPr txBox="1"/>
          <p:nvPr>
            <p:ph idx="1" type="body"/>
          </p:nvPr>
        </p:nvSpPr>
        <p:spPr>
          <a:xfrm>
            <a:off x="246075" y="841900"/>
            <a:ext cx="81378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Filtremos nuestra tabla de aviones con los aviones que NO aparecen en los vuelos</a:t>
            </a:r>
            <a:endParaRPr sz="1400"/>
          </a:p>
        </p:txBody>
      </p:sp>
      <p:pic>
        <p:nvPicPr>
          <p:cNvPr id="369" name="Google Shape;3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35775"/>
            <a:ext cx="1916550" cy="10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8"/>
          <p:cNvSpPr txBox="1"/>
          <p:nvPr/>
        </p:nvSpPr>
        <p:spPr>
          <a:xfrm>
            <a:off x="217775" y="1833000"/>
            <a:ext cx="3114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t1.*, 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t2.carrier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planes t1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LEFT JOIN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(SELECT DISTINCT tailnum, carrier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flights)  t2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t1.tailnum = t2.tailnum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t2.tailnum IS NULL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1" name="Google Shape;371;p48"/>
          <p:cNvSpPr/>
          <p:nvPr/>
        </p:nvSpPr>
        <p:spPr>
          <a:xfrm>
            <a:off x="1576975" y="1868400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9973" y="1833000"/>
            <a:ext cx="5263828" cy="4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5350" y="2306450"/>
            <a:ext cx="2288449" cy="22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DBMS - SQL Flavours</a:t>
            </a:r>
            <a:endParaRPr/>
          </a:p>
        </p:txBody>
      </p:sp>
      <p:pic>
        <p:nvPicPr>
          <p:cNvPr id="379" name="Google Shape;3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225" y="940525"/>
            <a:ext cx="1871049" cy="12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025" y="1175348"/>
            <a:ext cx="1916550" cy="180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850" y="1175346"/>
            <a:ext cx="1871050" cy="968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9624" y="2067887"/>
            <a:ext cx="2125227" cy="10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DBMS - SQL Flavours</a:t>
            </a:r>
            <a:endParaRPr/>
          </a:p>
        </p:txBody>
      </p:sp>
      <p:pic>
        <p:nvPicPr>
          <p:cNvPr id="388" name="Google Shape;3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375" y="841900"/>
            <a:ext cx="5714127" cy="39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0700" y="1675612"/>
            <a:ext cx="941700" cy="8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47" y="286700"/>
            <a:ext cx="6369252" cy="450582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1"/>
          <p:cNvSpPr txBox="1"/>
          <p:nvPr/>
        </p:nvSpPr>
        <p:spPr>
          <a:xfrm>
            <a:off x="7545400" y="2669475"/>
            <a:ext cx="7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link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203625" y="201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Esquema, Tablas y Base de Datos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803375" y="2550075"/>
            <a:ext cx="17349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Esquema (schema)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819150" y="3852300"/>
            <a:ext cx="17349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Tablas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803375" y="1289575"/>
            <a:ext cx="17349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Base de datos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625" y="2177150"/>
            <a:ext cx="2125751" cy="133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051" y="841401"/>
            <a:ext cx="2008893" cy="133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5825" y="3516375"/>
            <a:ext cx="2008900" cy="13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5292075" y="2302450"/>
            <a:ext cx="235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Describe la estructura de los datos. muestra cómo la base de datos se construye a partir de sus tablas.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5292075" y="1203225"/>
            <a:ext cx="183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Contenedor principal, almacena datos y registros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5292075" y="3746100"/>
            <a:ext cx="208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 organizada en formato tabular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2"/>
          <p:cNvSpPr txBox="1"/>
          <p:nvPr>
            <p:ph type="title"/>
          </p:nvPr>
        </p:nvSpPr>
        <p:spPr>
          <a:xfrm>
            <a:off x="217775" y="223000"/>
            <a:ext cx="738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desde R</a:t>
            </a:r>
            <a:endParaRPr/>
          </a:p>
        </p:txBody>
      </p:sp>
      <p:sp>
        <p:nvSpPr>
          <p:cNvPr id="401" name="Google Shape;401;p52"/>
          <p:cNvSpPr txBox="1"/>
          <p:nvPr/>
        </p:nvSpPr>
        <p:spPr>
          <a:xfrm>
            <a:off x="1124925" y="841900"/>
            <a:ext cx="86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SQLDF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775" y="2124850"/>
            <a:ext cx="29241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7775" y="1229600"/>
            <a:ext cx="2124075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 txBox="1"/>
          <p:nvPr>
            <p:ph type="title"/>
          </p:nvPr>
        </p:nvSpPr>
        <p:spPr>
          <a:xfrm>
            <a:off x="1293175" y="215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 vemos en el taller práctico!!!</a:t>
            </a:r>
            <a:endParaRPr/>
          </a:p>
        </p:txBody>
      </p:sp>
      <p:pic>
        <p:nvPicPr>
          <p:cNvPr id="409" name="Google Shape;4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750" y="1061175"/>
            <a:ext cx="5568847" cy="366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203650" y="201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Tablas 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50" y="1799725"/>
            <a:ext cx="18192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25" y="1257296"/>
            <a:ext cx="2627901" cy="26279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3564150" y="1257300"/>
            <a:ext cx="3806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Grandes Vol. datos: puede ser enorme, no se enlentece como Excel.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Organización/Estructura: Las tablas SQL son más estrictas en la consistencia de tipo de datos.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Trabajo colaborativo: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Permiten la preparación de los datos para su análisis en otros sistemas.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Consistencia: Se pueden guardar las “queries”, por lo que los cambios son siempre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trazables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y auditables.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203650" y="201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datos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725" y="736600"/>
            <a:ext cx="5384051" cy="40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132900" y="194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1459675" y="720300"/>
            <a:ext cx="53289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“Las queries son solicitudes de información a una tabla o conjunto de tablas”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1018800" y="1683850"/>
            <a:ext cx="649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Las queries hacen a la esencia del lenguaje SQL y nos permiten comunicarnos con los datos a través de un lenguaje simple y estructurado a partir de declaraciones (statements). Estos son asimilables al lenguaje natural.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9675" y="2776500"/>
            <a:ext cx="1591876" cy="20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/>
        </p:nvSpPr>
        <p:spPr>
          <a:xfrm>
            <a:off x="2136650" y="2674325"/>
            <a:ext cx="2334600" cy="1238100"/>
          </a:xfrm>
          <a:prstGeom prst="wedgeEllipseCallout">
            <a:avLst>
              <a:gd fmla="val -56047" name="adj1"/>
              <a:gd fmla="val 3784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Quiero los DNIs de todos nuestros deudores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575" y="2652900"/>
            <a:ext cx="1891370" cy="23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/>
          <p:nvPr/>
        </p:nvSpPr>
        <p:spPr>
          <a:xfrm>
            <a:off x="4857275" y="2515150"/>
            <a:ext cx="2334600" cy="1238100"/>
          </a:xfrm>
          <a:prstGeom prst="wedgeEllipseCallout">
            <a:avLst>
              <a:gd fmla="val 56509" name="adj1"/>
              <a:gd fmla="val 2685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dni</a:t>
            </a:r>
            <a:br>
              <a:rPr lang="en"/>
            </a:br>
            <a:r>
              <a:rPr lang="en"/>
              <a:t>FROM deudores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217775" y="223000"/>
            <a:ext cx="2937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y FROM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819150" y="841900"/>
            <a:ext cx="7505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SELECT permite seleccionar variables 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FROM permite indicar de qué tabla consumir los datos</a:t>
            </a:r>
            <a:endParaRPr sz="1400"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75" y="1897150"/>
            <a:ext cx="3715675" cy="310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4266200" y="1956150"/>
            <a:ext cx="22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SELECT country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FROM gapminder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4301575" y="2617725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525" y="1956150"/>
            <a:ext cx="1297281" cy="31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217775" y="223000"/>
            <a:ext cx="32205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DISTINCT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819150" y="841900"/>
            <a:ext cx="46641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80"/>
              <a:t>SELECT DISTINCT permite seleccionar valores únicos</a:t>
            </a:r>
            <a:endParaRPr sz="2280"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0" y="1684925"/>
            <a:ext cx="3715675" cy="310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4138850" y="1956150"/>
            <a:ext cx="22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SELECT DISTINCT country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FROM gapminder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4301575" y="2617725"/>
            <a:ext cx="1443300" cy="35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028" y="1684925"/>
            <a:ext cx="1378222" cy="31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000BA"/>
      </a:dk1>
      <a:lt1>
        <a:srgbClr val="01E8AC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